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9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22" r:id="rId36"/>
    <p:sldId id="300" r:id="rId37"/>
    <p:sldId id="301" r:id="rId38"/>
    <p:sldId id="302" r:id="rId39"/>
    <p:sldId id="297" r:id="rId40"/>
    <p:sldId id="321" r:id="rId41"/>
    <p:sldId id="323" r:id="rId42"/>
    <p:sldId id="324" r:id="rId43"/>
    <p:sldId id="308" r:id="rId44"/>
    <p:sldId id="309" r:id="rId45"/>
    <p:sldId id="325" r:id="rId46"/>
    <p:sldId id="326" r:id="rId47"/>
    <p:sldId id="327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5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2"/>
            <p14:sldId id="278"/>
            <p14:sldId id="280"/>
            <p14:sldId id="284"/>
            <p14:sldId id="281"/>
            <p14:sldId id="283"/>
            <p14:sldId id="285"/>
            <p14:sldId id="286"/>
            <p14:sldId id="287"/>
            <p14:sldId id="289"/>
            <p14:sldId id="290"/>
            <p14:sldId id="293"/>
            <p14:sldId id="299"/>
            <p14:sldId id="277"/>
            <p14:sldId id="279"/>
            <p14:sldId id="288"/>
            <p14:sldId id="292"/>
          </p14:sldIdLst>
        </p14:section>
        <p14:section name="Untitled Section" id="{4ee46847-0e3a-430c-ad94-2d0ce0be2297}">
          <p14:sldIdLst>
            <p14:sldId id="295"/>
            <p14:sldId id="301"/>
            <p14:sldId id="300"/>
            <p14:sldId id="302"/>
            <p14:sldId id="322"/>
            <p14:sldId id="321"/>
            <p14:sldId id="325"/>
            <p14:sldId id="297"/>
            <p14:sldId id="323"/>
            <p14:sldId id="308"/>
            <p14:sldId id="309"/>
            <p14:sldId id="324"/>
            <p14:sldId id="326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18669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0815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3345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20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46550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798320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6799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274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11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5651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517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7988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203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69862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258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51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69660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683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0832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6966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1892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18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88465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1065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3545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08785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8846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322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1655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15615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28185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46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757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55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266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2770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1881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5988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479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009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50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485775" cy="30753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35830"/>
            <a:ext cx="48577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58572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310130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205605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55" y="2388870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Parameters to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For contrastive learning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For IIC learning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IIC+contrastive learning on cifar10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method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Cross entropy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95.36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92.74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92.90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simclr+ 0.1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92.85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num_cluster: 10</a:t>
            </a:r>
            <a:endParaRPr lang="en-US" altLang="en-US"/>
          </a:p>
          <a:p>
            <a:r>
              <a:rPr lang="en-US" altLang="en-US"/>
              <a:t>num_subhead: 10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This improvement validates that the IIC can slightly improve the performance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Rounded Rectangle 107"/>
          <p:cNvSpPr/>
          <p:nvPr/>
        </p:nvSpPr>
        <p:spPr>
          <a:xfrm>
            <a:off x="6041390" y="955040"/>
            <a:ext cx="6124575" cy="3051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" altLang="en-US"/>
              <a:t>IIC with ACDC dataset</a:t>
            </a:r>
            <a:endParaRPr lang="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90925" y="552894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847590" y="42754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5139055" y="251587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756285" cy="6661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  <a:endCxn id="38" idx="3"/>
          </p:cNvCxnSpPr>
          <p:nvPr/>
        </p:nvCxnSpPr>
        <p:spPr>
          <a:xfrm flipV="1">
            <a:off x="4562475" y="2685415"/>
            <a:ext cx="741045" cy="53784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 flipV="1">
            <a:off x="4547235" y="2685415"/>
            <a:ext cx="756285" cy="2050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399530" y="1589405"/>
            <a:ext cx="1428750" cy="129540"/>
            <a:chOff x="10165" y="3274"/>
            <a:chExt cx="2250" cy="204"/>
          </a:xfrm>
        </p:grpSpPr>
        <p:sp>
          <p:nvSpPr>
            <p:cNvPr id="54" name="Rounded Rectangle 53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471920" y="3055620"/>
            <a:ext cx="1428750" cy="129540"/>
            <a:chOff x="8886" y="7928"/>
            <a:chExt cx="2250" cy="204"/>
          </a:xfrm>
        </p:grpSpPr>
        <p:sp>
          <p:nvSpPr>
            <p:cNvPr id="75" name="Rounded Rectangle 74"/>
            <p:cNvSpPr/>
            <p:nvPr/>
          </p:nvSpPr>
          <p:spPr>
            <a:xfrm>
              <a:off x="8886" y="7942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9041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93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352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516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696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891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078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0304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0505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0711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907" y="792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471920" y="4192270"/>
            <a:ext cx="1428750" cy="129540"/>
            <a:chOff x="8886" y="9333"/>
            <a:chExt cx="2250" cy="204"/>
          </a:xfrm>
        </p:grpSpPr>
        <p:sp>
          <p:nvSpPr>
            <p:cNvPr id="87" name="Rounded Rectangle 86"/>
            <p:cNvSpPr/>
            <p:nvPr/>
          </p:nvSpPr>
          <p:spPr>
            <a:xfrm>
              <a:off x="8886" y="9347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9041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193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352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516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696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891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078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304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505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711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0907" y="9333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98"/>
          <p:cNvSpPr txBox="1"/>
          <p:nvPr/>
        </p:nvSpPr>
        <p:spPr>
          <a:xfrm>
            <a:off x="8926195" y="171958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8926195" y="30302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8926195" y="425450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5186045" y="2707005"/>
            <a:ext cx="668020" cy="3390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5237480" y="2894965"/>
            <a:ext cx="668020" cy="3390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47235" y="2019300"/>
            <a:ext cx="803275" cy="8572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6" idx="5"/>
            <a:endCxn id="4" idx="3"/>
          </p:cNvCxnSpPr>
          <p:nvPr/>
        </p:nvCxnSpPr>
        <p:spPr>
          <a:xfrm>
            <a:off x="4547235" y="2019300"/>
            <a:ext cx="854710" cy="104521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64380" y="2816225"/>
            <a:ext cx="776605" cy="40386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3"/>
          </p:cNvCxnSpPr>
          <p:nvPr/>
        </p:nvCxnSpPr>
        <p:spPr>
          <a:xfrm flipV="1">
            <a:off x="4569460" y="3064510"/>
            <a:ext cx="832485" cy="16510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44060" y="2907030"/>
            <a:ext cx="812165" cy="181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5"/>
          </p:cNvCxnSpPr>
          <p:nvPr/>
        </p:nvCxnSpPr>
        <p:spPr>
          <a:xfrm flipV="1">
            <a:off x="4547235" y="3064510"/>
            <a:ext cx="854710" cy="167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636385" y="1816100"/>
            <a:ext cx="1428750" cy="129540"/>
            <a:chOff x="10165" y="3274"/>
            <a:chExt cx="2250" cy="204"/>
          </a:xfrm>
        </p:grpSpPr>
        <p:sp>
          <p:nvSpPr>
            <p:cNvPr id="28" name="Rounded Rectangle 27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890" y="2019300"/>
            <a:ext cx="1457960" cy="27432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05" y="3185160"/>
            <a:ext cx="1457960" cy="27432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1360" y="3398520"/>
            <a:ext cx="1457960" cy="27432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005" y="4354195"/>
            <a:ext cx="1457960" cy="27432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360" y="4573270"/>
            <a:ext cx="1457960" cy="27432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1177925"/>
            <a:ext cx="1791970" cy="16383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3995" y="1628775"/>
            <a:ext cx="1791970" cy="1638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7860" y="2245360"/>
            <a:ext cx="1791970" cy="1638300"/>
          </a:xfrm>
          <a:prstGeom prst="rect">
            <a:avLst/>
          </a:prstGeom>
        </p:spPr>
      </p:pic>
      <p:graphicFrame>
        <p:nvGraphicFramePr>
          <p:cNvPr id="112" name="Table 111"/>
          <p:cNvGraphicFramePr/>
          <p:nvPr/>
        </p:nvGraphicFramePr>
        <p:xfrm>
          <a:off x="6471920" y="5097780"/>
          <a:ext cx="3513455" cy="154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55"/>
                <a:gridCol w="16256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10% data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only IIC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84.29%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only Contrast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86.71%</a:t>
                      </a:r>
                      <a:endParaRPr lang="" altLang="en-US"/>
                    </a:p>
                  </a:txBody>
                  <a:tcPr/>
                </a:tc>
              </a:tr>
              <a:tr h="45148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baseline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81.00%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10%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87.35%</a:t>
            </a:r>
            <a:endParaRPr lang="en-US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77.17%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81.43%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61.93%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72.82%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encoder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12560" y="1739900"/>
          <a:ext cx="5264150" cy="161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/>
                <a:gridCol w="1178560"/>
                <a:gridCol w="927100"/>
                <a:gridCol w="1052830"/>
                <a:gridCol w="1052830"/>
              </a:tblGrid>
              <a:tr h="5194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</a:t>
                      </a:r>
                      <a:r>
                        <a:rPr lang="" altLang="en-US"/>
                        <a:t>00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85.13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86.47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63.78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73.38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73.32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48.26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62.94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64.93</a:t>
                      </a:r>
                      <a:endParaRPr lang="en-US" altLang="en-US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1435"/>
            <a:ext cx="5735320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479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480" y="4862195"/>
            <a:ext cx="508000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4674870"/>
            <a:ext cx="4500880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" altLang="en-US"/>
              <a:t>IIC decoder training vs contrastive decoder training</a:t>
            </a:r>
            <a:endParaRPr lang="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2953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6865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370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42120" y="4192270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16200000">
            <a:off x="7941310" y="504190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414000" y="4111625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9126220" y="5500370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IIC (T(p(x)),p(T(x)) )</a:t>
            </a:r>
            <a:endParaRPr lang="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contrastive loss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179830"/>
            <a:ext cx="2137410" cy="210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179830"/>
            <a:ext cx="2032635" cy="2007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1620"/>
            <a:ext cx="2080895" cy="212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90" y="4071620"/>
            <a:ext cx="1991995" cy="2009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60" y="3144520"/>
            <a:ext cx="265684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430655"/>
            <a:ext cx="1889760" cy="19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0" y="1430655"/>
            <a:ext cx="2118995" cy="211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388745"/>
            <a:ext cx="2435860" cy="216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4013200"/>
            <a:ext cx="1889760" cy="191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30" y="4013200"/>
            <a:ext cx="2078990" cy="2120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975" y="4015105"/>
            <a:ext cx="2124710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A new IIC loss based on small patches</a:t>
            </a:r>
            <a:endParaRPr lang="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798320" y="3098800"/>
            <a:ext cx="873760" cy="904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2306320"/>
            <a:ext cx="309880" cy="873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4699000"/>
            <a:ext cx="553720" cy="1330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1457960"/>
            <a:ext cx="889000" cy="894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2001520"/>
            <a:ext cx="2103120" cy="1554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40" y="2971800"/>
            <a:ext cx="37592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040" y="1584325"/>
            <a:ext cx="37592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180" y="1167765"/>
            <a:ext cx="553720" cy="1330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80" y="2763520"/>
            <a:ext cx="553720" cy="13309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733925"/>
            <a:ext cx="553720" cy="133096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5168900" y="487426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/>
              <a:t>IIC loss = IIC (      ,       ) +</a:t>
            </a:r>
            <a:endParaRPr lang="" altLang="en-US"/>
          </a:p>
          <a:p>
            <a:pPr algn="l"/>
            <a:endParaRPr lang="" altLang="en-US"/>
          </a:p>
          <a:p>
            <a:pPr algn="l"/>
            <a:r>
              <a:rPr lang="" altLang="en-US">
                <a:sym typeface="+mn-ea"/>
              </a:rPr>
              <a:t>	  </a:t>
            </a:r>
            <a:r>
              <a:rPr lang="en-US" altLang="en-US">
                <a:sym typeface="+mn-ea"/>
              </a:rPr>
              <a:t>IIC (      ,       )</a:t>
            </a:r>
            <a:endParaRPr lang="" altLang="en-US"/>
          </a:p>
        </p:txBody>
      </p:sp>
      <p:sp>
        <p:nvSpPr>
          <p:cNvPr id="25" name="Cube 24"/>
          <p:cNvSpPr/>
          <p:nvPr/>
        </p:nvSpPr>
        <p:spPr>
          <a:xfrm>
            <a:off x="675386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21614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168900" y="486918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8" name="Cube 27"/>
          <p:cNvSpPr/>
          <p:nvPr/>
        </p:nvSpPr>
        <p:spPr>
          <a:xfrm>
            <a:off x="6753860" y="482600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721614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675386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168900" y="4879340"/>
            <a:ext cx="30721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 </a:t>
            </a:r>
            <a:r>
              <a:rPr lang="" altLang="en-US">
                <a:sym typeface="+mn-ea"/>
              </a:rPr>
              <a:t>+</a:t>
            </a:r>
            <a:endParaRPr lang="" altLang="en-US">
              <a:sym typeface="+mn-ea"/>
            </a:endParaRPr>
          </a:p>
          <a:p>
            <a:pPr algn="l"/>
            <a:r>
              <a:rPr lang="" altLang="en-US">
                <a:sym typeface="+mn-ea"/>
              </a:rPr>
              <a:t>	  </a:t>
            </a:r>
            <a:endParaRPr lang="" altLang="en-US">
              <a:sym typeface="+mn-ea"/>
            </a:endParaRPr>
          </a:p>
          <a:p>
            <a:pPr algn="l"/>
            <a:r>
              <a:rPr lang="" altLang="en-US">
                <a:sym typeface="+mn-ea"/>
              </a:rPr>
              <a:t>	  IIC (      ,       ) + ...</a:t>
            </a:r>
            <a:endParaRPr lang="" altLang="en-US">
              <a:sym typeface="+mn-ea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721614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675386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721614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675386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681480"/>
            <a:ext cx="1889760" cy="186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8770"/>
            <a:ext cx="1945640" cy="1962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8770"/>
            <a:ext cx="2038985" cy="19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4325"/>
            <a:ext cx="1945640" cy="19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4325"/>
            <a:ext cx="2038985" cy="1962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5" y="4246880"/>
            <a:ext cx="1920240" cy="1920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4043680"/>
            <a:ext cx="2004060" cy="2004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040" y="4061460"/>
            <a:ext cx="194373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bast case I can get for the ACDC dataset</a:t>
            </a:r>
            <a:endParaRPr lang="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25625"/>
          <a:ext cx="90068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/>
                <a:gridCol w="1847850"/>
                <a:gridCol w="2147570"/>
                <a:gridCol w="316357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baseline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iic_encoder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contrast_encoder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contrast_enc_dec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84.29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86.50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86.62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9830</Words>
  <Application>WPS Presentation</Application>
  <PresentationFormat>宽屏</PresentationFormat>
  <Paragraphs>1546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Times New Roman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Parameters to check</vt:lpstr>
      <vt:lpstr>IIC+contrastive learning on cifar10</vt:lpstr>
      <vt:lpstr>What is going on feature space</vt:lpstr>
      <vt:lpstr>num_subheads vs num_clusters on ACDC</vt:lpstr>
      <vt:lpstr>num_subheads vs num_clusters on ACDC</vt:lpstr>
      <vt:lpstr>num_subheads vs num_clusters on ACDC</vt:lpstr>
      <vt:lpstr>0809 feature position: encoder</vt:lpstr>
      <vt:lpstr>What is going on feature space</vt:lpstr>
      <vt:lpstr>What is going on feature space</vt:lpstr>
      <vt:lpstr>What is going on feature space</vt:lpstr>
      <vt:lpstr>decoder features trained with contrastive loss</vt:lpstr>
      <vt:lpstr>decoder features trained with IIC loss</vt:lpstr>
      <vt:lpstr>decoder features trained with IIC loss</vt:lpstr>
      <vt:lpstr>decoder features trained with IIC loss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198</cp:revision>
  <dcterms:created xsi:type="dcterms:W3CDTF">2020-08-10T22:25:35Z</dcterms:created>
  <dcterms:modified xsi:type="dcterms:W3CDTF">2020-08-10T22:25:35Z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